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9" r:id="rId5"/>
    <p:sldId id="293" r:id="rId6"/>
    <p:sldId id="294" r:id="rId7"/>
    <p:sldId id="288" r:id="rId8"/>
    <p:sldId id="278" r:id="rId9"/>
    <p:sldId id="28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Transfers and Asset-based </a:t>
            </a:r>
            <a:br>
              <a:rPr lang="en-US" dirty="0" smtClean="0"/>
            </a:br>
            <a:r>
              <a:rPr lang="en-US" dirty="0" smtClean="0"/>
              <a:t>Age Profiles by </a:t>
            </a:r>
            <a:r>
              <a:rPr lang="en-US" dirty="0" smtClean="0"/>
              <a:t>Gender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Day 4, Session </a:t>
            </a:r>
            <a:r>
              <a:rPr lang="en-US" dirty="0" smtClean="0"/>
              <a:t>2	, </a:t>
            </a:r>
            <a:r>
              <a:rPr lang="en-US" dirty="0" smtClean="0"/>
              <a:t>NTA Time Use and Gender Workshop</a:t>
            </a:r>
          </a:p>
          <a:p>
            <a:r>
              <a:rPr lang="en-US" dirty="0" smtClean="0"/>
              <a:t>Thursday, May 24, 2012</a:t>
            </a:r>
          </a:p>
          <a:p>
            <a:r>
              <a:rPr lang="en-US" dirty="0" smtClean="0"/>
              <a:t>Institute for Labor, Science and Social Affairs (ILSSA)</a:t>
            </a:r>
          </a:p>
          <a:p>
            <a:r>
              <a:rPr lang="en-US" dirty="0" smtClean="0"/>
              <a:t>Hanoi, Vietnam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NTTA</a:t>
            </a:r>
          </a:p>
          <a:p>
            <a:pPr marL="914400" lvl="1" indent="-514350"/>
            <a:r>
              <a:rPr lang="en-US" dirty="0" smtClean="0"/>
              <a:t>What other age- and sex-specific profiles are there in NTTA?</a:t>
            </a:r>
            <a:endParaRPr lang="en-US" dirty="0" smtClean="0"/>
          </a:p>
          <a:p>
            <a:pPr marL="914400" lvl="1" indent="-514350"/>
            <a:r>
              <a:rPr lang="en-US" dirty="0" smtClean="0"/>
              <a:t>Estimating private transfers in NTTA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NTA</a:t>
            </a:r>
            <a:endParaRPr lang="en-US" dirty="0" smtClean="0"/>
          </a:p>
          <a:p>
            <a:pPr marL="914400" lvl="1" indent="-514350"/>
            <a:r>
              <a:rPr lang="en-US" dirty="0" smtClean="0"/>
              <a:t>What other age- and sex-specific profiles are there in NTA?</a:t>
            </a:r>
          </a:p>
          <a:p>
            <a:pPr marL="914400" lvl="1" indent="-514350"/>
            <a:r>
              <a:rPr lang="en-US" dirty="0" smtClean="0"/>
              <a:t>Estimation strategy</a:t>
            </a:r>
          </a:p>
          <a:p>
            <a:pPr marL="914400" lvl="1" indent="-514350"/>
            <a:r>
              <a:rPr lang="en-US" dirty="0" smtClean="0"/>
              <a:t>Sensitivity testing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NTTA – </a:t>
            </a:r>
            <a:br>
              <a:rPr lang="en-US" dirty="0" smtClean="0"/>
            </a:br>
            <a:r>
              <a:rPr lang="en-US" dirty="0" smtClean="0"/>
              <a:t>what other profiles to estimate?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181600"/>
          </a:xfrm>
        </p:spPr>
        <p:txBody>
          <a:bodyPr>
            <a:normAutofit fontScale="85000" lnSpcReduction="20000"/>
          </a:bodyPr>
          <a:lstStyle/>
          <a:p>
            <a:pPr marL="514350" indent="-514350"/>
            <a:r>
              <a:rPr lang="en-US" dirty="0" smtClean="0"/>
              <a:t>For NTTA, only have </a:t>
            </a:r>
            <a:r>
              <a:rPr lang="en-US" dirty="0" smtClean="0"/>
              <a:t>private </a:t>
            </a:r>
            <a:r>
              <a:rPr lang="en-US" dirty="0" smtClean="0"/>
              <a:t>transfers</a:t>
            </a:r>
          </a:p>
          <a:p>
            <a:pPr marL="914400" lvl="1" indent="-514350"/>
            <a:r>
              <a:rPr lang="en-US" dirty="0" smtClean="0"/>
              <a:t>No asset income</a:t>
            </a:r>
          </a:p>
          <a:p>
            <a:pPr marL="1314450" lvl="2" indent="-514350"/>
            <a:r>
              <a:rPr lang="en-US" dirty="0" smtClean="0"/>
              <a:t>Household production </a:t>
            </a:r>
            <a:r>
              <a:rPr lang="en-US" i="1" dirty="0" smtClean="0"/>
              <a:t>does </a:t>
            </a:r>
            <a:r>
              <a:rPr lang="en-US" dirty="0" smtClean="0"/>
              <a:t>have an asset income component  - the flow of services from consumer durables - but very hard to estimate</a:t>
            </a:r>
          </a:p>
          <a:p>
            <a:pPr marL="914400" lvl="1" indent="-514350"/>
            <a:r>
              <a:rPr lang="en-US" dirty="0" smtClean="0"/>
              <a:t>No saving or </a:t>
            </a:r>
            <a:r>
              <a:rPr lang="en-US" dirty="0" err="1" smtClean="0"/>
              <a:t>dissaving</a:t>
            </a:r>
            <a:r>
              <a:rPr lang="en-US" dirty="0" smtClean="0"/>
              <a:t> </a:t>
            </a:r>
          </a:p>
          <a:p>
            <a:pPr marL="1314450" lvl="2" indent="-514350"/>
            <a:r>
              <a:rPr lang="en-US" dirty="0" smtClean="0"/>
              <a:t>T</a:t>
            </a:r>
            <a:r>
              <a:rPr lang="en-US" dirty="0" smtClean="0"/>
              <a:t>ime </a:t>
            </a:r>
            <a:r>
              <a:rPr lang="en-US" dirty="0" smtClean="0"/>
              <a:t>cannot be saved as an </a:t>
            </a:r>
            <a:r>
              <a:rPr lang="en-US" dirty="0" smtClean="0"/>
              <a:t>asset, you cannot go into “debt” to get more time now</a:t>
            </a:r>
            <a:endParaRPr lang="en-US" dirty="0" smtClean="0"/>
          </a:p>
          <a:p>
            <a:pPr marL="914400" lvl="1" indent="-514350"/>
            <a:r>
              <a:rPr lang="en-US" dirty="0" smtClean="0"/>
              <a:t>No public transfers </a:t>
            </a:r>
            <a:endParaRPr lang="en-US" dirty="0" smtClean="0"/>
          </a:p>
          <a:p>
            <a:pPr marL="1314450" lvl="2" indent="-514350"/>
            <a:r>
              <a:rPr lang="en-US" dirty="0" smtClean="0"/>
              <a:t>Governments do not </a:t>
            </a:r>
            <a:r>
              <a:rPr lang="en-US" dirty="0" smtClean="0"/>
              <a:t>make </a:t>
            </a:r>
            <a:r>
              <a:rPr lang="en-US" dirty="0" smtClean="0"/>
              <a:t>us spend </a:t>
            </a:r>
            <a:r>
              <a:rPr lang="en-US" dirty="0" smtClean="0"/>
              <a:t>time </a:t>
            </a:r>
            <a:r>
              <a:rPr lang="en-US" dirty="0" smtClean="0"/>
              <a:t>in a certain way</a:t>
            </a:r>
          </a:p>
          <a:p>
            <a:pPr marL="1314450" lvl="2" indent="-514350"/>
            <a:r>
              <a:rPr lang="en-US" dirty="0" smtClean="0"/>
              <a:t>Maybe time spent doing your taxes, serving on a jury, time in prison,  are some examples, but those are tiny in a total population context</a:t>
            </a:r>
            <a:endParaRPr lang="en-US" dirty="0" smtClean="0"/>
          </a:p>
          <a:p>
            <a:pPr marL="514350" indent="-514350"/>
            <a:r>
              <a:rPr lang="en-US" dirty="0" smtClean="0"/>
              <a:t>We haven’t really gotten here yet  </a:t>
            </a:r>
          </a:p>
          <a:p>
            <a:pPr marL="914400" lvl="1" indent="-514350"/>
            <a:r>
              <a:rPr lang="en-US" dirty="0" smtClean="0"/>
              <a:t>No country teams (that I know </a:t>
            </a:r>
            <a:r>
              <a:rPr lang="en-US" dirty="0" smtClean="0"/>
              <a:t>of) </a:t>
            </a:r>
            <a:r>
              <a:rPr lang="en-US" dirty="0" smtClean="0"/>
              <a:t>have computed NTTA profiles beyond consumption and production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Private Transfers in NTTA - </a:t>
            </a:r>
            <a:r>
              <a:rPr lang="en-US" dirty="0" err="1" smtClean="0"/>
              <a:t>Interhousehold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Recall from the spreadsheet example that </a:t>
            </a:r>
            <a:r>
              <a:rPr lang="en-US" dirty="0" err="1" smtClean="0"/>
              <a:t>interhousehold</a:t>
            </a:r>
            <a:r>
              <a:rPr lang="en-US" dirty="0" smtClean="0"/>
              <a:t> transfers (between households) come from care variables where the recipient is outside of the household.</a:t>
            </a:r>
          </a:p>
          <a:p>
            <a:pPr lvl="1"/>
            <a:r>
              <a:rPr lang="en-US" dirty="0" err="1" smtClean="0"/>
              <a:t>Interhousehold</a:t>
            </a:r>
            <a:r>
              <a:rPr lang="en-US" dirty="0" smtClean="0"/>
              <a:t> outflow is same as production age profile for care of those outside of the </a:t>
            </a:r>
            <a:r>
              <a:rPr lang="en-US" dirty="0" err="1" smtClean="0"/>
              <a:t>housheold</a:t>
            </a:r>
            <a:endParaRPr lang="en-US" dirty="0" smtClean="0"/>
          </a:p>
          <a:p>
            <a:pPr lvl="1"/>
            <a:r>
              <a:rPr lang="en-US" dirty="0" err="1" smtClean="0"/>
              <a:t>Interhousehold</a:t>
            </a:r>
            <a:r>
              <a:rPr lang="en-US" dirty="0" smtClean="0"/>
              <a:t> inflow is the same as the allocated consumption of care for those outside of the household (per capita </a:t>
            </a:r>
            <a:r>
              <a:rPr lang="en-US" dirty="0" smtClean="0"/>
              <a:t>within target age group)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Private Transfers in NTTA - </a:t>
            </a:r>
            <a:r>
              <a:rPr lang="en-US" dirty="0" err="1" smtClean="0"/>
              <a:t>Intrahousehold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4864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Intrahousehold</a:t>
            </a:r>
            <a:r>
              <a:rPr lang="en-US" dirty="0" smtClean="0"/>
              <a:t> transfers (within households) are production and consumption, minus two types of time:</a:t>
            </a:r>
          </a:p>
          <a:p>
            <a:pPr lvl="1"/>
            <a:r>
              <a:rPr lang="en-US" dirty="0" smtClean="0"/>
              <a:t>care for those outside of the household</a:t>
            </a:r>
          </a:p>
          <a:p>
            <a:pPr lvl="1"/>
            <a:r>
              <a:rPr lang="en-US" dirty="0" smtClean="0"/>
              <a:t>time produced which is consumed by the same person who produced it</a:t>
            </a:r>
          </a:p>
          <a:p>
            <a:r>
              <a:rPr lang="en-US" dirty="0" smtClean="0"/>
              <a:t>See simplified spreadsheet example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NTA – </a:t>
            </a:r>
            <a:br>
              <a:rPr lang="en-US" dirty="0" smtClean="0"/>
            </a:br>
            <a:r>
              <a:rPr lang="en-US" dirty="0" smtClean="0"/>
              <a:t>what other profiles to estimate?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51816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All of them…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NTA – </a:t>
            </a:r>
            <a:br>
              <a:rPr lang="en-US" dirty="0" smtClean="0"/>
            </a:br>
            <a:r>
              <a:rPr lang="en-US" dirty="0" smtClean="0"/>
              <a:t>Estimation strategy for other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0292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Strategy </a:t>
            </a:r>
            <a:r>
              <a:rPr lang="en-US" dirty="0" smtClean="0"/>
              <a:t>for transfers and asset-based is the same as for lifecycle </a:t>
            </a:r>
            <a:r>
              <a:rPr lang="en-US" dirty="0" smtClean="0"/>
              <a:t>deficit variables:</a:t>
            </a:r>
          </a:p>
          <a:p>
            <a:pPr marL="514350" indent="-514350">
              <a:buNone/>
            </a:pPr>
            <a:r>
              <a:rPr lang="en-US" sz="1200" dirty="0" smtClean="0"/>
              <a:t> </a:t>
            </a:r>
            <a:endParaRPr lang="en-US" sz="12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Apply the usual NTA method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Instead of age-specific means, calculate age- and sex-specific means instead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Adjust the age- and sex- profiles so they are consistent with the single-sex </a:t>
            </a:r>
            <a:r>
              <a:rPr lang="en-US" dirty="0" smtClean="0"/>
              <a:t>profiles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NTA - Sensitivity </a:t>
            </a:r>
            <a:r>
              <a:rPr lang="en-US" dirty="0" smtClean="0"/>
              <a:t>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NTA headship assumptions have huge impact on asset-based reallocations and private transfers</a:t>
            </a:r>
          </a:p>
          <a:p>
            <a:pPr lvl="1"/>
            <a:r>
              <a:rPr lang="en-US" dirty="0" smtClean="0"/>
              <a:t>Only heads can own assets, receive asset income, go into debt</a:t>
            </a:r>
          </a:p>
          <a:p>
            <a:pPr lvl="1"/>
            <a:r>
              <a:rPr lang="en-US" dirty="0" smtClean="0"/>
              <a:t>Only heads can make and receive </a:t>
            </a:r>
            <a:r>
              <a:rPr lang="en-US" dirty="0" err="1" smtClean="0"/>
              <a:t>interhousehold</a:t>
            </a:r>
            <a:r>
              <a:rPr lang="en-US" dirty="0" smtClean="0"/>
              <a:t> transfers</a:t>
            </a:r>
          </a:p>
          <a:p>
            <a:pPr lvl="1"/>
            <a:r>
              <a:rPr lang="en-US" dirty="0" smtClean="0"/>
              <a:t>Only heads can make </a:t>
            </a:r>
            <a:r>
              <a:rPr lang="en-US" dirty="0" err="1" smtClean="0"/>
              <a:t>intrahousehold</a:t>
            </a:r>
            <a:r>
              <a:rPr lang="en-US" dirty="0" smtClean="0"/>
              <a:t> transfers based on asset income, sale of assets, or going into debt</a:t>
            </a:r>
          </a:p>
          <a:p>
            <a:r>
              <a:rPr lang="en-US" dirty="0" smtClean="0"/>
              <a:t>Examine results under alternative headship definition (have not done this yet)</a:t>
            </a:r>
            <a:endParaRPr lang="en-US" dirty="0" smtClean="0"/>
          </a:p>
          <a:p>
            <a:pPr lvl="1"/>
            <a:r>
              <a:rPr lang="en-US" dirty="0" smtClean="0"/>
              <a:t>Highest wage-earner in household</a:t>
            </a:r>
          </a:p>
          <a:p>
            <a:pPr lvl="1"/>
            <a:r>
              <a:rPr lang="en-US" dirty="0" smtClean="0"/>
              <a:t>Owner or renter of dwelling</a:t>
            </a:r>
            <a:endParaRPr lang="en-US" dirty="0" smtClean="0"/>
          </a:p>
          <a:p>
            <a:pPr lvl="1"/>
            <a:r>
              <a:rPr lang="en-US" dirty="0" smtClean="0"/>
              <a:t>Proportional to wages</a:t>
            </a:r>
          </a:p>
          <a:p>
            <a:pPr lvl="1"/>
            <a:r>
              <a:rPr lang="en-US" dirty="0" smtClean="0"/>
              <a:t>Equal for all adults in household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Finish first drafts of consumption and production profiles for NTA and NTTA</a:t>
            </a:r>
          </a:p>
          <a:p>
            <a:r>
              <a:rPr lang="en-US" dirty="0" smtClean="0"/>
              <a:t>Is there is time, work on private transfers in NTTA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451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Transfers and Asset-based  Age Profiles by Gender</vt:lpstr>
      <vt:lpstr>Outline</vt:lpstr>
      <vt:lpstr>NTTA –  what other profiles to estimate?</vt:lpstr>
      <vt:lpstr>Private Transfers in NTTA - Interhousehold</vt:lpstr>
      <vt:lpstr>Private Transfers in NTTA - Intrahousehold</vt:lpstr>
      <vt:lpstr>NTA –  what other profiles to estimate?</vt:lpstr>
      <vt:lpstr>NTA –  Estimation strategy for other profiles</vt:lpstr>
      <vt:lpstr>NTA - Sensitivity Tests</vt:lpstr>
      <vt:lpstr>Lab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77</cp:revision>
  <dcterms:created xsi:type="dcterms:W3CDTF">2012-05-19T13:14:13Z</dcterms:created>
  <dcterms:modified xsi:type="dcterms:W3CDTF">2012-05-23T23:16:31Z</dcterms:modified>
</cp:coreProperties>
</file>